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0_97C0A831.xml" ContentType="application/vnd.ms-powerpoint.comments+xml"/>
  <Override PartName="/ppt/comments/modernComment_10E_5A19709F.xml" ContentType="application/vnd.ms-powerpoint.comments+xml"/>
  <Override PartName="/ppt/notesSlides/notesSlide1.xml" ContentType="application/vnd.openxmlformats-officedocument.presentationml.notesSlide+xml"/>
  <Override PartName="/ppt/comments/modernComment_119_32F64283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0" r:id="rId3"/>
    <p:sldId id="259" r:id="rId4"/>
    <p:sldId id="267" r:id="rId5"/>
    <p:sldId id="260" r:id="rId6"/>
    <p:sldId id="264" r:id="rId7"/>
    <p:sldId id="263" r:id="rId8"/>
    <p:sldId id="269" r:id="rId9"/>
    <p:sldId id="286" r:id="rId10"/>
    <p:sldId id="273" r:id="rId11"/>
    <p:sldId id="289" r:id="rId12"/>
    <p:sldId id="281" r:id="rId13"/>
    <p:sldId id="290" r:id="rId14"/>
    <p:sldId id="288" r:id="rId15"/>
    <p:sldId id="291" r:id="rId16"/>
    <p:sldId id="285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D80936-EA22-06FE-F654-D36BB11A918B}" name="San Chavan" initials="SC" userId="S::schavan@h2m.com::51865b0e-09eb-4440-992f-a2260643bcff" providerId="AD"/>
  <p188:author id="{47BC8CEB-B90F-3D1B-26DF-16F4DDBFF977}" name="schavan" initials="SSC" userId="schava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000"/>
    <a:srgbClr val="713333"/>
    <a:srgbClr val="B89999"/>
    <a:srgbClr val="A78080"/>
    <a:srgbClr val="834D4D"/>
    <a:srgbClr val="CE9A4F"/>
    <a:srgbClr val="9FAFC6"/>
    <a:srgbClr val="C29EC1"/>
    <a:srgbClr val="D2E3AD"/>
    <a:srgbClr val="FBB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B0DF0F-A375-429F-A7F5-32E86A8454E0}" v="2" dt="2025-10-06T23:57:07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modernComment_10E_5A19709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7AE4EE-CF4E-4AE5-B695-598375347C58}" authorId="{48D80936-EA22-06FE-F654-D36BB11A918B}" status="resolved" created="2025-10-23T12:50:15.65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11616671" sldId="270"/>
      <ac:spMk id="3" creationId="{3CEB64C9-287A-252A-123D-759809FAA03D}"/>
      <ac:txMk cp="449" len="27">
        <ac:context len="943" hash="2834404342"/>
      </ac:txMk>
    </ac:txMkLst>
    <p188:pos x="2411655" y="2855294"/>
    <p188:txBody>
      <a:bodyPr/>
      <a:lstStyle/>
      <a:p>
        <a:r>
          <a:rPr lang="en-US"/>
          <a:t>Make this current step</a:t>
        </a:r>
      </a:p>
    </p188:txBody>
  </p188:cm>
  <p188:cm id="{FE5E2E42-24BD-4193-AA7D-47B213B07B02}" authorId="{48D80936-EA22-06FE-F654-D36BB11A918B}" status="resolved" created="2025-10-23T12:50:29.82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11616671" sldId="270"/>
      <ac:spMk id="3" creationId="{3CEB64C9-287A-252A-123D-759809FAA03D}"/>
      <ac:txMk cp="539" len="18">
        <ac:context len="943" hash="2834404342"/>
      </ac:txMk>
    </ac:txMkLst>
    <p188:pos x="1676364" y="3439756"/>
    <p188:txBody>
      <a:bodyPr/>
      <a:lstStyle/>
      <a:p>
        <a:r>
          <a:rPr lang="en-US"/>
          <a:t>Make this next step</a:t>
        </a:r>
      </a:p>
    </p188:txBody>
  </p188:cm>
  <p188:cm id="{356DE39C-6079-4E92-BA9D-C60A63ED91D6}" authorId="{48D80936-EA22-06FE-F654-D36BB11A918B}" status="resolved" created="2025-10-23T12:50:42.83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11616671" sldId="270"/>
      <ac:spMk id="3" creationId="{3CEB64C9-287A-252A-123D-759809FAA03D}"/>
      <ac:txMk cp="706" len="236">
        <ac:context len="943" hash="2834404342"/>
      </ac:txMk>
    </ac:txMkLst>
    <p188:pos x="9104686" y="4250461"/>
    <p188:txBody>
      <a:bodyPr/>
      <a:lstStyle/>
      <a:p>
        <a:r>
          <a:rPr lang="en-US"/>
          <a:t>Future next steps</a:t>
        </a:r>
      </a:p>
    </p188:txBody>
  </p188:cm>
</p188:cmLst>
</file>

<file path=ppt/comments/modernComment_100_97C0A8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C01A2D-6694-4323-BCE5-CEB6924755C6}" authorId="{48D80936-EA22-06FE-F654-D36BB11A918B}" status="resolved" created="2025-10-23T12:49:42.85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45985585" sldId="256"/>
      <ac:spMk id="3" creationId="{913E4B0F-AC5E-EA0E-5251-EC023FAFF0C2}"/>
      <ac:txMk cp="48" len="16">
        <ac:context len="65" hash="785905003"/>
      </ac:txMk>
    </ac:txMkLst>
    <p188:pos x="2390424" y="942664"/>
    <p188:txBody>
      <a:bodyPr/>
      <a:lstStyle/>
      <a:p>
        <a:r>
          <a:rPr lang="en-US"/>
          <a:t>Today’s date</a:t>
        </a:r>
      </a:p>
    </p188:txBody>
  </p188:cm>
</p188:cmLst>
</file>

<file path=ppt/comments/modernComment_119_32F6428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07AB1A-4163-453E-A31C-1CFB47130A86}" authorId="{48D80936-EA22-06FE-F654-D36BB11A918B}" status="resolved" created="2025-10-06T13:32:38.96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54999683" sldId="281"/>
      <ac:spMk id="29" creationId="{804E959E-846B-12F0-86FE-7BC3698E11D1}"/>
      <ac:txMk cp="429" len="7">
        <ac:context len="600" hash="689912133"/>
      </ac:txMk>
    </ac:txMkLst>
    <p188:pos x="1147383" y="4848902"/>
    <p188:txBody>
      <a:bodyPr/>
      <a:lstStyle/>
      <a:p>
        <a:r>
          <a:rPr lang="en-US"/>
          <a:t>specify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8A7F79-796A-4594-9663-C8EA0A5CFA6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430296-4F01-4194-AB0A-A30484341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29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Bloomfield Avenue corridor designated as a Rehabilitation Area on March 11, 2024, via Resolution 2024-75.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0296-4F01-4194-AB0A-A304843414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7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99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4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95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7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0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9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6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D1C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4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4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6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9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594170E-484E-4E93-AFC7-4FDB39A0E7E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310CBF8-6C5F-48D8-841F-D6DDC9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0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8/10/relationships/comments" Target="../comments/modernComment_100_97C0A8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microsoft.com/office/2018/10/relationships/comments" Target="../comments/modernComment_10E_5A19709F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microsoft.com/office/2018/10/relationships/comments" Target="../comments/modernComment_119_32F6428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3E4B0F-AC5E-EA0E-5251-EC023FAF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667" y="5514697"/>
            <a:ext cx="6801612" cy="1239894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Township of Verona</a:t>
            </a:r>
          </a:p>
          <a:p>
            <a:pPr algn="l"/>
            <a:r>
              <a:rPr lang="en-US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Board Meeting</a:t>
            </a:r>
          </a:p>
          <a:p>
            <a:pPr algn="l"/>
            <a:r>
              <a:rPr lang="en-US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Date: October 23, 2025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681D21-FB4E-76BE-A3E9-7D024C7A9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855" y="178882"/>
            <a:ext cx="11794836" cy="123989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383 Bloomfield Avenue Redevelopment Plan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H2M AE - Color (for color printer)">
            <a:extLst>
              <a:ext uri="{FF2B5EF4-FFF2-40B4-BE49-F238E27FC236}">
                <a16:creationId xmlns:a16="http://schemas.microsoft.com/office/drawing/2014/main" id="{992A8C6E-3BEF-20D1-9643-815B172D7A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5"/>
          <a:stretch/>
        </p:blipFill>
        <p:spPr bwMode="auto">
          <a:xfrm>
            <a:off x="11092186" y="5822236"/>
            <a:ext cx="776542" cy="772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E1E167-9EB9-CCF1-DD03-DF1683634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9272" y="1819133"/>
            <a:ext cx="4292981" cy="321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855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B64C9-287A-252A-123D-759809FAA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613" y="1283073"/>
            <a:ext cx="9994878" cy="548539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Council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authorizes Planning Board by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Resolution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conduct AINR Study for specific properties.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Board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conducts Study. Holds duly noticed public hearing.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Council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accepts the Planning Board’s Recommendation and designates the areas in need of redevelopment and rehabilitation by Resolution. Authorizes the preparation of a Redevelopment Plan.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Council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introduces the ordinance to adopt the Redevelopment Plan.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b="1" u="sng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the Planning Board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advisory and checks for consistency with the Master Plan.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Council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adopts the Redevelopment Plan or may amend/revise any portion by an affirmative vote of the full majority.  The Redevelopment Plan is an ordinance.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Redevelopment Agency/Municipal Council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select/designate a 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Redeveloper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negotiates the </a:t>
            </a:r>
            <a:r>
              <a:rPr lang="en-US" sz="1600" b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Redeveloper Agreement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rgbClr val="4E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Redeveloper submits a Site Plan Submission to the </a:t>
            </a:r>
            <a:r>
              <a:rPr lang="en-US" sz="1600" b="1" u="sng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Board </a:t>
            </a:r>
            <a:r>
              <a:rPr lang="en-US" sz="1600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approval, in accordance with Redevelopment Plan.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A3855A-4046-F991-6304-51CFE17095FA}"/>
              </a:ext>
            </a:extLst>
          </p:cNvPr>
          <p:cNvSpPr txBox="1">
            <a:spLocks/>
          </p:cNvSpPr>
          <p:nvPr/>
        </p:nvSpPr>
        <p:spPr bwMode="black">
          <a:xfrm>
            <a:off x="1600199" y="178882"/>
            <a:ext cx="8991600" cy="93909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LRHL Redevelopment Process</a:t>
            </a:r>
            <a:endParaRPr lang="en-US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BB3D18E-D11F-220B-68E2-0050406873D8}"/>
              </a:ext>
            </a:extLst>
          </p:cNvPr>
          <p:cNvGrpSpPr/>
          <p:nvPr/>
        </p:nvGrpSpPr>
        <p:grpSpPr>
          <a:xfrm>
            <a:off x="1704039" y="1162666"/>
            <a:ext cx="577726" cy="4610469"/>
            <a:chOff x="744506" y="1101932"/>
            <a:chExt cx="577720" cy="4735595"/>
          </a:xfrm>
        </p:grpSpPr>
        <p:pic>
          <p:nvPicPr>
            <p:cNvPr id="6" name="Graphic 5" descr="Badge 1 outline">
              <a:extLst>
                <a:ext uri="{FF2B5EF4-FFF2-40B4-BE49-F238E27FC236}">
                  <a16:creationId xmlns:a16="http://schemas.microsoft.com/office/drawing/2014/main" id="{5178D3B3-36B8-EB50-BB9B-FFC3E74DB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9373" y="1101932"/>
              <a:ext cx="550571" cy="550571"/>
            </a:xfrm>
            <a:prstGeom prst="rect">
              <a:avLst/>
            </a:prstGeom>
          </p:spPr>
        </p:pic>
        <p:pic>
          <p:nvPicPr>
            <p:cNvPr id="8" name="Graphic 7" descr="Badge 7 outline">
              <a:extLst>
                <a:ext uri="{FF2B5EF4-FFF2-40B4-BE49-F238E27FC236}">
                  <a16:creationId xmlns:a16="http://schemas.microsoft.com/office/drawing/2014/main" id="{AA7A0202-2E89-1CC9-8799-56B514A1A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506" y="5286956"/>
              <a:ext cx="550571" cy="550571"/>
            </a:xfrm>
            <a:prstGeom prst="rect">
              <a:avLst/>
            </a:prstGeom>
          </p:spPr>
        </p:pic>
        <p:pic>
          <p:nvPicPr>
            <p:cNvPr id="10" name="Graphic 9" descr="Badge 6 outline">
              <a:extLst>
                <a:ext uri="{FF2B5EF4-FFF2-40B4-BE49-F238E27FC236}">
                  <a16:creationId xmlns:a16="http://schemas.microsoft.com/office/drawing/2014/main" id="{EF0C776A-F2CC-7685-E414-F6A203E01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4509" y="4434171"/>
              <a:ext cx="550571" cy="550571"/>
            </a:xfrm>
            <a:prstGeom prst="rect">
              <a:avLst/>
            </a:prstGeom>
          </p:spPr>
        </p:pic>
        <p:pic>
          <p:nvPicPr>
            <p:cNvPr id="12" name="Graphic 11" descr="Badge 5 outline">
              <a:extLst>
                <a:ext uri="{FF2B5EF4-FFF2-40B4-BE49-F238E27FC236}">
                  <a16:creationId xmlns:a16="http://schemas.microsoft.com/office/drawing/2014/main" id="{42C9B912-82DC-83CF-B042-94C74ED1A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4509" y="3779089"/>
              <a:ext cx="550571" cy="550571"/>
            </a:xfrm>
            <a:prstGeom prst="rect">
              <a:avLst/>
            </a:prstGeom>
          </p:spPr>
        </p:pic>
        <p:pic>
          <p:nvPicPr>
            <p:cNvPr id="14" name="Graphic 13" descr="Badge 4 outline">
              <a:extLst>
                <a:ext uri="{FF2B5EF4-FFF2-40B4-BE49-F238E27FC236}">
                  <a16:creationId xmlns:a16="http://schemas.microsoft.com/office/drawing/2014/main" id="{5E2A42F5-7461-E01D-932E-7218A5C60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4509" y="3104678"/>
              <a:ext cx="550571" cy="550571"/>
            </a:xfrm>
            <a:prstGeom prst="rect">
              <a:avLst/>
            </a:prstGeom>
          </p:spPr>
        </p:pic>
        <p:pic>
          <p:nvPicPr>
            <p:cNvPr id="16" name="Graphic 15" descr="Badge 3 outline">
              <a:extLst>
                <a:ext uri="{FF2B5EF4-FFF2-40B4-BE49-F238E27FC236}">
                  <a16:creationId xmlns:a16="http://schemas.microsoft.com/office/drawing/2014/main" id="{4A7CBB6A-4198-4B32-06BB-CD1EB0D6D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49373" y="2435456"/>
              <a:ext cx="550571" cy="550571"/>
            </a:xfrm>
            <a:prstGeom prst="rect">
              <a:avLst/>
            </a:prstGeom>
          </p:spPr>
        </p:pic>
        <p:pic>
          <p:nvPicPr>
            <p:cNvPr id="18" name="Graphic 17" descr="Badge outline">
              <a:extLst>
                <a:ext uri="{FF2B5EF4-FFF2-40B4-BE49-F238E27FC236}">
                  <a16:creationId xmlns:a16="http://schemas.microsoft.com/office/drawing/2014/main" id="{74FA165F-DCA1-5693-8A88-1FAD41AB4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71655" y="1769062"/>
              <a:ext cx="550571" cy="550571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23418B-766C-4991-9685-0A84D986CEFB}"/>
              </a:ext>
            </a:extLst>
          </p:cNvPr>
          <p:cNvGrpSpPr/>
          <p:nvPr/>
        </p:nvGrpSpPr>
        <p:grpSpPr>
          <a:xfrm>
            <a:off x="185237" y="1792194"/>
            <a:ext cx="1245110" cy="5031134"/>
            <a:chOff x="10894801" y="1288184"/>
            <a:chExt cx="1245110" cy="503113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29F5F01-BB37-EE8C-17CC-1DC8BB2A4156}"/>
                </a:ext>
              </a:extLst>
            </p:cNvPr>
            <p:cNvGrpSpPr/>
            <p:nvPr/>
          </p:nvGrpSpPr>
          <p:grpSpPr>
            <a:xfrm>
              <a:off x="11238854" y="1288184"/>
              <a:ext cx="551588" cy="1873094"/>
              <a:chOff x="312210" y="1288184"/>
              <a:chExt cx="551588" cy="1873094"/>
            </a:xfrm>
          </p:grpSpPr>
          <p:pic>
            <p:nvPicPr>
              <p:cNvPr id="21" name="Graphic 20" descr="Badge Tick1 with solid fill">
                <a:extLst>
                  <a:ext uri="{FF2B5EF4-FFF2-40B4-BE49-F238E27FC236}">
                    <a16:creationId xmlns:a16="http://schemas.microsoft.com/office/drawing/2014/main" id="{58C1EE88-5008-0E91-613F-3BD1DEF50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313227" y="1288184"/>
                <a:ext cx="550571" cy="550571"/>
              </a:xfrm>
              <a:prstGeom prst="rect">
                <a:avLst/>
              </a:prstGeom>
            </p:spPr>
          </p:pic>
          <p:pic>
            <p:nvPicPr>
              <p:cNvPr id="22" name="Graphic 21" descr="Badge Tick1 with solid fill">
                <a:extLst>
                  <a:ext uri="{FF2B5EF4-FFF2-40B4-BE49-F238E27FC236}">
                    <a16:creationId xmlns:a16="http://schemas.microsoft.com/office/drawing/2014/main" id="{A615CD69-FCC5-45A7-AF25-87034268F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312210" y="1945449"/>
                <a:ext cx="550571" cy="550571"/>
              </a:xfrm>
              <a:prstGeom prst="rect">
                <a:avLst/>
              </a:prstGeom>
            </p:spPr>
          </p:pic>
          <p:pic>
            <p:nvPicPr>
              <p:cNvPr id="23" name="Graphic 22" descr="Badge Tick1 with solid fill">
                <a:extLst>
                  <a:ext uri="{FF2B5EF4-FFF2-40B4-BE49-F238E27FC236}">
                    <a16:creationId xmlns:a16="http://schemas.microsoft.com/office/drawing/2014/main" id="{9F301AE6-F0E4-C70C-162D-7AB8F55E3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312210" y="2610707"/>
                <a:ext cx="550571" cy="550571"/>
              </a:xfrm>
              <a:prstGeom prst="rect">
                <a:avLst/>
              </a:prstGeom>
            </p:spPr>
          </p:pic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0E9209C-E03A-688A-A7C6-5604C0CB697C}"/>
                </a:ext>
              </a:extLst>
            </p:cNvPr>
            <p:cNvSpPr/>
            <p:nvPr/>
          </p:nvSpPr>
          <p:spPr>
            <a:xfrm>
              <a:off x="10894801" y="3903461"/>
              <a:ext cx="1219200" cy="550571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Next Step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AEF201B-C2E5-0010-D96D-DA11B281C67B}"/>
                </a:ext>
              </a:extLst>
            </p:cNvPr>
            <p:cNvSpPr/>
            <p:nvPr/>
          </p:nvSpPr>
          <p:spPr>
            <a:xfrm>
              <a:off x="10920711" y="4528103"/>
              <a:ext cx="1219200" cy="179121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Future Next Steps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97D05-F8F6-0BED-F127-9ECB84708962}"/>
              </a:ext>
            </a:extLst>
          </p:cNvPr>
          <p:cNvCxnSpPr>
            <a:cxnSpLocks/>
          </p:cNvCxnSpPr>
          <p:nvPr/>
        </p:nvCxnSpPr>
        <p:spPr>
          <a:xfrm>
            <a:off x="1584786" y="1283073"/>
            <a:ext cx="0" cy="552412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375B1D-73E8-81FB-EB0E-13D6FFA4A292}"/>
              </a:ext>
            </a:extLst>
          </p:cNvPr>
          <p:cNvSpPr/>
          <p:nvPr/>
        </p:nvSpPr>
        <p:spPr>
          <a:xfrm>
            <a:off x="198040" y="3771982"/>
            <a:ext cx="1219200" cy="5505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Current Step</a:t>
            </a:r>
          </a:p>
        </p:txBody>
      </p:sp>
      <p:pic>
        <p:nvPicPr>
          <p:cNvPr id="7" name="Graphic 6" descr="Badge 8 outline">
            <a:extLst>
              <a:ext uri="{FF2B5EF4-FFF2-40B4-BE49-F238E27FC236}">
                <a16:creationId xmlns:a16="http://schemas.microsoft.com/office/drawing/2014/main" id="{01A54F5E-705A-995A-2816-7FF7191E3C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731194" y="6089723"/>
            <a:ext cx="550571" cy="550571"/>
          </a:xfrm>
          <a:prstGeom prst="rect">
            <a:avLst/>
          </a:prstGeom>
        </p:spPr>
      </p:pic>
      <p:pic>
        <p:nvPicPr>
          <p:cNvPr id="9" name="Graphic 8" descr="Badge Tick1 with solid fill">
            <a:extLst>
              <a:ext uri="{FF2B5EF4-FFF2-40B4-BE49-F238E27FC236}">
                <a16:creationId xmlns:a16="http://schemas.microsoft.com/office/drawing/2014/main" id="{FE6040A2-0AF3-B73E-9A11-64EBD44265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1276" y="1158050"/>
            <a:ext cx="550571" cy="55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166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BAC65DF6-B907-A5B6-6FC1-538108ECBFE5}"/>
              </a:ext>
            </a:extLst>
          </p:cNvPr>
          <p:cNvSpPr/>
          <p:nvPr/>
        </p:nvSpPr>
        <p:spPr>
          <a:xfrm>
            <a:off x="3502739" y="2083025"/>
            <a:ext cx="5008572" cy="3418152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B602FD6-36EF-F235-B674-329C1A6DBA56}"/>
              </a:ext>
            </a:extLst>
          </p:cNvPr>
          <p:cNvSpPr/>
          <p:nvPr/>
        </p:nvSpPr>
        <p:spPr>
          <a:xfrm>
            <a:off x="438638" y="2083025"/>
            <a:ext cx="4391984" cy="341815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E241C53F-52F0-BE23-6278-9CE8A0C1595E}"/>
              </a:ext>
            </a:extLst>
          </p:cNvPr>
          <p:cNvSpPr/>
          <p:nvPr/>
        </p:nvSpPr>
        <p:spPr>
          <a:xfrm>
            <a:off x="7183428" y="2083025"/>
            <a:ext cx="5008572" cy="3418152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F572BC-0AD8-2809-082B-6369FBC9A549}"/>
              </a:ext>
            </a:extLst>
          </p:cNvPr>
          <p:cNvSpPr txBox="1"/>
          <p:nvPr/>
        </p:nvSpPr>
        <p:spPr>
          <a:xfrm>
            <a:off x="5193150" y="2410695"/>
            <a:ext cx="2733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2</a:t>
            </a:r>
          </a:p>
          <a:p>
            <a:endParaRPr lang="en-US" sz="2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Prepare &amp; adopt </a:t>
            </a:r>
            <a:r>
              <a:rPr lang="en-US" sz="1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Redevelopment Plan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5E1B3E-ED2C-B613-B4FB-867CA70AB8E1}"/>
              </a:ext>
            </a:extLst>
          </p:cNvPr>
          <p:cNvSpPr txBox="1"/>
          <p:nvPr/>
        </p:nvSpPr>
        <p:spPr>
          <a:xfrm>
            <a:off x="534188" y="2386564"/>
            <a:ext cx="341671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1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Conducted </a:t>
            </a:r>
            <a:r>
              <a:rPr lang="en-US" sz="16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AINR Study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see if area meets statutory criteria.  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 Area in Need of Redevelopment on February 3, 2025, via Resolution 2025-049.</a:t>
            </a:r>
          </a:p>
          <a:p>
            <a:endParaRPr lang="en-US" sz="16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EMINENT DOMAIN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F3F3AF-63B5-1722-4EF6-07BAF9DAC051}"/>
              </a:ext>
            </a:extLst>
          </p:cNvPr>
          <p:cNvSpPr txBox="1"/>
          <p:nvPr/>
        </p:nvSpPr>
        <p:spPr>
          <a:xfrm>
            <a:off x="8873839" y="2410695"/>
            <a:ext cx="27339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3</a:t>
            </a:r>
          </a:p>
          <a:p>
            <a:endParaRPr lang="en-US" sz="2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a Redeveloper or work with existing property owners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Redeveloper obtains site plan approval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Negotiate the redevelopment agreement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 the Plan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EEB710-4037-7FD3-8AA5-DA1F12307E60}"/>
              </a:ext>
            </a:extLst>
          </p:cNvPr>
          <p:cNvSpPr/>
          <p:nvPr/>
        </p:nvSpPr>
        <p:spPr>
          <a:xfrm>
            <a:off x="0" y="5717309"/>
            <a:ext cx="4276435" cy="9618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 governed by:</a:t>
            </a:r>
          </a:p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Redevelopment &amp; Housing Law 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NJSA 40A:12A-1 et. sec.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821B7518-8D1B-4A72-CDFC-614940643F2E}"/>
              </a:ext>
            </a:extLst>
          </p:cNvPr>
          <p:cNvSpPr txBox="1">
            <a:spLocks/>
          </p:cNvSpPr>
          <p:nvPr/>
        </p:nvSpPr>
        <p:spPr bwMode="black">
          <a:xfrm>
            <a:off x="1600199" y="178882"/>
            <a:ext cx="8991600" cy="93909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Redevelopment / rehabilitation</a:t>
            </a:r>
            <a:endParaRPr lang="en-US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4B2455-46C2-E7E9-298B-55D47F702D20}"/>
              </a:ext>
            </a:extLst>
          </p:cNvPr>
          <p:cNvSpPr txBox="1"/>
          <p:nvPr/>
        </p:nvSpPr>
        <p:spPr>
          <a:xfrm>
            <a:off x="2410691" y="1181586"/>
            <a:ext cx="7629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4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Step Process</a:t>
            </a: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5FEA18A1-051E-86A4-FB83-835805FBFFC4}"/>
              </a:ext>
            </a:extLst>
          </p:cNvPr>
          <p:cNvSpPr/>
          <p:nvPr/>
        </p:nvSpPr>
        <p:spPr>
          <a:xfrm>
            <a:off x="3208548" y="1999012"/>
            <a:ext cx="5482867" cy="3628215"/>
          </a:xfrm>
          <a:prstGeom prst="chevron">
            <a:avLst/>
          </a:pr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3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821B7518-8D1B-4A72-CDFC-614940643F2E}"/>
              </a:ext>
            </a:extLst>
          </p:cNvPr>
          <p:cNvSpPr txBox="1">
            <a:spLocks/>
          </p:cNvSpPr>
          <p:nvPr/>
        </p:nvSpPr>
        <p:spPr bwMode="black">
          <a:xfrm>
            <a:off x="182918" y="1822673"/>
            <a:ext cx="4933467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Redevelopment Plan Requirements</a:t>
            </a:r>
            <a:br>
              <a:rPr lang="en-US" sz="3600" dirty="0">
                <a:solidFill>
                  <a:srgbClr val="4E0000"/>
                </a:solidFill>
              </a:rPr>
            </a:br>
            <a:r>
              <a:rPr lang="en-US" sz="3600" dirty="0">
                <a:solidFill>
                  <a:srgbClr val="4E0000"/>
                </a:solidFill>
              </a:rPr>
              <a:t>(N.J.S.A: 40A:12A-7)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2A637A-A170-A3BD-0808-90B01958E47A}"/>
              </a:ext>
            </a:extLst>
          </p:cNvPr>
          <p:cNvSpPr/>
          <p:nvPr/>
        </p:nvSpPr>
        <p:spPr>
          <a:xfrm>
            <a:off x="5310917" y="0"/>
            <a:ext cx="6890327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E18A0C-BF94-2CE7-3BF0-F1FF87C2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7439" y="841678"/>
            <a:ext cx="6327478" cy="5174643"/>
          </a:xfrm>
        </p:spPr>
        <p:txBody>
          <a:bodyPr anchor="ctr">
            <a:noAutofit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Goals and Objectives</a:t>
            </a:r>
            <a:r>
              <a:rPr lang="en-US" sz="1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including the plan’s relationship to local objectives regarding land uses, density, transportation, public utilities, recreation and community facilities, and other public improvements.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Description and Analysis of Concept Plan(s)</a:t>
            </a:r>
            <a:r>
              <a:rPr lang="en-US" sz="1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including proposed land uses, and building requirements. 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plan's relationship to the development regulations of the municipality</a:t>
            </a:r>
            <a:r>
              <a:rPr lang="en-US" sz="1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plan’s relationship to master plans </a:t>
            </a:r>
            <a:r>
              <a:rPr lang="en-US" sz="1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contiguous municipalities, the county master plan, and the state development and redevelopment plan.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Procedures for amending the plan</a:t>
            </a:r>
            <a:r>
              <a:rPr lang="en-US" sz="1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054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6CE9BB9-5F1A-9A64-6718-6A1E17AF5ED7}"/>
              </a:ext>
            </a:extLst>
          </p:cNvPr>
          <p:cNvSpPr txBox="1">
            <a:spLocks/>
          </p:cNvSpPr>
          <p:nvPr/>
        </p:nvSpPr>
        <p:spPr bwMode="black">
          <a:xfrm>
            <a:off x="182918" y="1822673"/>
            <a:ext cx="4933467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Redevelopment &amp; Rehabilitation area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55242B-6C55-65DD-D7F2-77990DF82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35" t="1654" r="-2" b="1654"/>
          <a:stretch>
            <a:fillRect/>
          </a:stretch>
        </p:blipFill>
        <p:spPr bwMode="auto">
          <a:xfrm>
            <a:off x="6466821" y="173736"/>
            <a:ext cx="4933467" cy="6510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43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2A637A-A170-A3BD-0808-90B01958E47A}"/>
              </a:ext>
            </a:extLst>
          </p:cNvPr>
          <p:cNvSpPr/>
          <p:nvPr/>
        </p:nvSpPr>
        <p:spPr>
          <a:xfrm>
            <a:off x="0" y="-178882"/>
            <a:ext cx="12201244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Off-page Connector 45">
            <a:extLst>
              <a:ext uri="{FF2B5EF4-FFF2-40B4-BE49-F238E27FC236}">
                <a16:creationId xmlns:a16="http://schemas.microsoft.com/office/drawing/2014/main" id="{B2159995-3905-2323-158C-BA0EC16B23F2}"/>
              </a:ext>
            </a:extLst>
          </p:cNvPr>
          <p:cNvSpPr/>
          <p:nvPr/>
        </p:nvSpPr>
        <p:spPr>
          <a:xfrm>
            <a:off x="6252674" y="4740462"/>
            <a:ext cx="2539996" cy="1815231"/>
          </a:xfrm>
          <a:prstGeom prst="flowChartOffpageConnector">
            <a:avLst/>
          </a:prstGeom>
          <a:solidFill>
            <a:srgbClr val="CAB3B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5" name="Flowchart: Off-page Connector 44">
            <a:extLst>
              <a:ext uri="{FF2B5EF4-FFF2-40B4-BE49-F238E27FC236}">
                <a16:creationId xmlns:a16="http://schemas.microsoft.com/office/drawing/2014/main" id="{55B05BEA-F1A0-F79A-CB8D-BC279AC1A7C4}"/>
              </a:ext>
            </a:extLst>
          </p:cNvPr>
          <p:cNvSpPr/>
          <p:nvPr/>
        </p:nvSpPr>
        <p:spPr>
          <a:xfrm>
            <a:off x="3461469" y="4743819"/>
            <a:ext cx="2539996" cy="1815231"/>
          </a:xfrm>
          <a:prstGeom prst="flowChartOffpageConnector">
            <a:avLst/>
          </a:prstGeom>
          <a:solidFill>
            <a:srgbClr val="B89999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4" name="Flowchart: Off-page Connector 43">
            <a:extLst>
              <a:ext uri="{FF2B5EF4-FFF2-40B4-BE49-F238E27FC236}">
                <a16:creationId xmlns:a16="http://schemas.microsoft.com/office/drawing/2014/main" id="{1FB2EA1B-9E23-BA41-1978-29915347375F}"/>
              </a:ext>
            </a:extLst>
          </p:cNvPr>
          <p:cNvSpPr/>
          <p:nvPr/>
        </p:nvSpPr>
        <p:spPr>
          <a:xfrm>
            <a:off x="9043993" y="2120976"/>
            <a:ext cx="2539996" cy="1815231"/>
          </a:xfrm>
          <a:prstGeom prst="flowChartOffpageConnector">
            <a:avLst/>
          </a:prstGeom>
          <a:solidFill>
            <a:srgbClr val="A7808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3" name="Flowchart: Off-page Connector 42">
            <a:extLst>
              <a:ext uri="{FF2B5EF4-FFF2-40B4-BE49-F238E27FC236}">
                <a16:creationId xmlns:a16="http://schemas.microsoft.com/office/drawing/2014/main" id="{0EEF1750-8DF8-645A-D293-28199EC5A744}"/>
              </a:ext>
            </a:extLst>
          </p:cNvPr>
          <p:cNvSpPr/>
          <p:nvPr/>
        </p:nvSpPr>
        <p:spPr>
          <a:xfrm>
            <a:off x="6257349" y="2120976"/>
            <a:ext cx="2539996" cy="1815231"/>
          </a:xfrm>
          <a:prstGeom prst="flowChartOffpageConnector">
            <a:avLst/>
          </a:prstGeom>
          <a:solidFill>
            <a:srgbClr val="9566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2" name="Flowchart: Off-page Connector 41">
            <a:extLst>
              <a:ext uri="{FF2B5EF4-FFF2-40B4-BE49-F238E27FC236}">
                <a16:creationId xmlns:a16="http://schemas.microsoft.com/office/drawing/2014/main" id="{AF36E9E3-13CC-E572-D3CB-ED2A0FC51D44}"/>
              </a:ext>
            </a:extLst>
          </p:cNvPr>
          <p:cNvSpPr/>
          <p:nvPr/>
        </p:nvSpPr>
        <p:spPr>
          <a:xfrm>
            <a:off x="3461469" y="2120976"/>
            <a:ext cx="2539996" cy="1815231"/>
          </a:xfrm>
          <a:prstGeom prst="flowChartOffpageConnector">
            <a:avLst/>
          </a:prstGeom>
          <a:solidFill>
            <a:srgbClr val="834D4D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1" name="Flowchart: Off-page Connector 40">
            <a:extLst>
              <a:ext uri="{FF2B5EF4-FFF2-40B4-BE49-F238E27FC236}">
                <a16:creationId xmlns:a16="http://schemas.microsoft.com/office/drawing/2014/main" id="{C01D2761-D077-0C26-5768-78436F9C002D}"/>
              </a:ext>
            </a:extLst>
          </p:cNvPr>
          <p:cNvSpPr/>
          <p:nvPr/>
        </p:nvSpPr>
        <p:spPr>
          <a:xfrm>
            <a:off x="680173" y="2122240"/>
            <a:ext cx="2539996" cy="1815231"/>
          </a:xfrm>
          <a:prstGeom prst="flowChartOffpageConnector">
            <a:avLst/>
          </a:prstGeom>
          <a:solidFill>
            <a:srgbClr val="71333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F95C3D-4573-CC01-873B-FDB876672945}"/>
              </a:ext>
            </a:extLst>
          </p:cNvPr>
          <p:cNvSpPr txBox="1">
            <a:spLocks/>
          </p:cNvSpPr>
          <p:nvPr/>
        </p:nvSpPr>
        <p:spPr bwMode="black">
          <a:xfrm>
            <a:off x="1600199" y="178882"/>
            <a:ext cx="8991600" cy="939091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Redevelopment Vision</a:t>
            </a:r>
            <a:endParaRPr lang="en-US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lowchart: Off-page Connector 19">
            <a:extLst>
              <a:ext uri="{FF2B5EF4-FFF2-40B4-BE49-F238E27FC236}">
                <a16:creationId xmlns:a16="http://schemas.microsoft.com/office/drawing/2014/main" id="{71B8AB3C-4419-8C9B-CE8E-6D722DEC8959}"/>
              </a:ext>
            </a:extLst>
          </p:cNvPr>
          <p:cNvSpPr/>
          <p:nvPr/>
        </p:nvSpPr>
        <p:spPr>
          <a:xfrm>
            <a:off x="9039256" y="2014588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r>
              <a:rPr lang="en-US" sz="1200" b="0" i="0" u="none" strike="noStrike" baseline="0" dirty="0">
                <a:solidFill>
                  <a:schemeClr val="bg1"/>
                </a:solidFill>
              </a:rPr>
              <a:t>Provide a range of market rate and affordable housing options that meet the current and future needs of Township residents.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04147C-4C8E-72F8-ACB2-3DDF6699DE4D}"/>
              </a:ext>
            </a:extLst>
          </p:cNvPr>
          <p:cNvSpPr/>
          <p:nvPr/>
        </p:nvSpPr>
        <p:spPr>
          <a:xfrm>
            <a:off x="9669668" y="1374498"/>
            <a:ext cx="1283847" cy="1256146"/>
          </a:xfrm>
          <a:prstGeom prst="ellipse">
            <a:avLst/>
          </a:prstGeom>
          <a:solidFill>
            <a:srgbClr val="95666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DIVERSIFY</a:t>
            </a:r>
          </a:p>
        </p:txBody>
      </p:sp>
      <p:sp>
        <p:nvSpPr>
          <p:cNvPr id="30" name="Flowchart: Off-page Connector 29">
            <a:extLst>
              <a:ext uri="{FF2B5EF4-FFF2-40B4-BE49-F238E27FC236}">
                <a16:creationId xmlns:a16="http://schemas.microsoft.com/office/drawing/2014/main" id="{3E68C7E5-49E4-6785-816A-8F304182CEE1}"/>
              </a:ext>
            </a:extLst>
          </p:cNvPr>
          <p:cNvSpPr/>
          <p:nvPr/>
        </p:nvSpPr>
        <p:spPr>
          <a:xfrm>
            <a:off x="6252674" y="2014588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Utilize sustainable development principles to improve stormwater management and overall sustainability.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10CAC3-9A92-7E9F-A17A-4CD52E8AED80}"/>
              </a:ext>
            </a:extLst>
          </p:cNvPr>
          <p:cNvSpPr/>
          <p:nvPr/>
        </p:nvSpPr>
        <p:spPr>
          <a:xfrm>
            <a:off x="6883086" y="1374498"/>
            <a:ext cx="1283847" cy="1256146"/>
          </a:xfrm>
          <a:prstGeom prst="ellipse">
            <a:avLst/>
          </a:prstGeom>
          <a:solidFill>
            <a:srgbClr val="834D4D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IMPROVE</a:t>
            </a:r>
          </a:p>
        </p:txBody>
      </p:sp>
      <p:sp>
        <p:nvSpPr>
          <p:cNvPr id="32" name="Flowchart: Off-page Connector 31">
            <a:extLst>
              <a:ext uri="{FF2B5EF4-FFF2-40B4-BE49-F238E27FC236}">
                <a16:creationId xmlns:a16="http://schemas.microsoft.com/office/drawing/2014/main" id="{F1ADFB8C-D554-DACA-0FF3-59DF6DC2B0D5}"/>
              </a:ext>
            </a:extLst>
          </p:cNvPr>
          <p:cNvSpPr/>
          <p:nvPr/>
        </p:nvSpPr>
        <p:spPr>
          <a:xfrm>
            <a:off x="3452243" y="2114181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Enhance and maintain the character of the Township by incorporating contemporary planning and design principles.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FF62DC1-BA3B-716B-030A-CE7677F22A71}"/>
              </a:ext>
            </a:extLst>
          </p:cNvPr>
          <p:cNvSpPr/>
          <p:nvPr/>
        </p:nvSpPr>
        <p:spPr>
          <a:xfrm>
            <a:off x="4096504" y="1374498"/>
            <a:ext cx="1283847" cy="1256146"/>
          </a:xfrm>
          <a:prstGeom prst="ellipse">
            <a:avLst/>
          </a:prstGeom>
          <a:solidFill>
            <a:srgbClr val="71333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ENHANCE</a:t>
            </a:r>
          </a:p>
        </p:txBody>
      </p:sp>
      <p:sp>
        <p:nvSpPr>
          <p:cNvPr id="35" name="Flowchart: Off-page Connector 34">
            <a:extLst>
              <a:ext uri="{FF2B5EF4-FFF2-40B4-BE49-F238E27FC236}">
                <a16:creationId xmlns:a16="http://schemas.microsoft.com/office/drawing/2014/main" id="{4FA4D475-5DBC-9BC0-0135-E8D4AB08CCF3}"/>
              </a:ext>
            </a:extLst>
          </p:cNvPr>
          <p:cNvSpPr/>
          <p:nvPr/>
        </p:nvSpPr>
        <p:spPr>
          <a:xfrm>
            <a:off x="679510" y="2014588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r>
              <a:rPr lang="en-US" sz="1200" dirty="0"/>
              <a:t>I</a:t>
            </a:r>
            <a:r>
              <a:rPr lang="en-US" sz="1200" b="0" i="0" u="none" strike="noStrike" baseline="0" dirty="0">
                <a:solidFill>
                  <a:schemeClr val="bg1"/>
                </a:solidFill>
              </a:rPr>
              <a:t>nvestment and economic vitality by encouraging mixed use commercial and residential development.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092DCD3-3E53-82E5-23EA-8732353F2A10}"/>
              </a:ext>
            </a:extLst>
          </p:cNvPr>
          <p:cNvSpPr/>
          <p:nvPr/>
        </p:nvSpPr>
        <p:spPr>
          <a:xfrm>
            <a:off x="1309922" y="1374498"/>
            <a:ext cx="1283847" cy="1256146"/>
          </a:xfrm>
          <a:prstGeom prst="ellipse">
            <a:avLst/>
          </a:prstGeom>
          <a:solidFill>
            <a:srgbClr val="601A1A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PROMOTE</a:t>
            </a:r>
          </a:p>
        </p:txBody>
      </p:sp>
      <p:sp>
        <p:nvSpPr>
          <p:cNvPr id="37" name="Flowchart: Off-page Connector 36">
            <a:extLst>
              <a:ext uri="{FF2B5EF4-FFF2-40B4-BE49-F238E27FC236}">
                <a16:creationId xmlns:a16="http://schemas.microsoft.com/office/drawing/2014/main" id="{12F28CE6-95A7-BA30-F45C-B93D71E6DBA2}"/>
              </a:ext>
            </a:extLst>
          </p:cNvPr>
          <p:cNvSpPr/>
          <p:nvPr/>
        </p:nvSpPr>
        <p:spPr>
          <a:xfrm>
            <a:off x="3466092" y="4644664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An obsolete and underutilized area of the Township with high-quality development.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6FF4EBC-92C4-3929-B076-4540952C2C7F}"/>
              </a:ext>
            </a:extLst>
          </p:cNvPr>
          <p:cNvSpPr/>
          <p:nvPr/>
        </p:nvSpPr>
        <p:spPr>
          <a:xfrm>
            <a:off x="4096504" y="4004574"/>
            <a:ext cx="1283847" cy="1256146"/>
          </a:xfrm>
          <a:prstGeom prst="ellipse">
            <a:avLst/>
          </a:prstGeom>
          <a:solidFill>
            <a:srgbClr val="A7808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REVITALIZE</a:t>
            </a:r>
          </a:p>
        </p:txBody>
      </p:sp>
      <p:sp>
        <p:nvSpPr>
          <p:cNvPr id="39" name="Flowchart: Off-page Connector 38">
            <a:extLst>
              <a:ext uri="{FF2B5EF4-FFF2-40B4-BE49-F238E27FC236}">
                <a16:creationId xmlns:a16="http://schemas.microsoft.com/office/drawing/2014/main" id="{1D55F071-834D-5A94-FB6F-BEBBAF98923D}"/>
              </a:ext>
            </a:extLst>
          </p:cNvPr>
          <p:cNvSpPr/>
          <p:nvPr/>
        </p:nvSpPr>
        <p:spPr>
          <a:xfrm>
            <a:off x="6256624" y="4642215"/>
            <a:ext cx="2539996" cy="1815231"/>
          </a:xfrm>
          <a:prstGeom prst="flowChartOffpageConnector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Encourage walkability and public transit use and minimize vehicular dependency.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DEFA0C0-33A8-C322-342E-A8BA8E87054C}"/>
              </a:ext>
            </a:extLst>
          </p:cNvPr>
          <p:cNvSpPr/>
          <p:nvPr/>
        </p:nvSpPr>
        <p:spPr>
          <a:xfrm>
            <a:off x="6887036" y="4002125"/>
            <a:ext cx="1283847" cy="1256146"/>
          </a:xfrm>
          <a:prstGeom prst="ellipse">
            <a:avLst/>
          </a:prstGeom>
          <a:solidFill>
            <a:srgbClr val="B89999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CREATE</a:t>
            </a:r>
          </a:p>
        </p:txBody>
      </p:sp>
    </p:spTree>
    <p:extLst>
      <p:ext uri="{BB962C8B-B14F-4D97-AF65-F5344CB8AC3E}">
        <p14:creationId xmlns:p14="http://schemas.microsoft.com/office/powerpoint/2010/main" val="4072119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821B7518-8D1B-4A72-CDFC-614940643F2E}"/>
              </a:ext>
            </a:extLst>
          </p:cNvPr>
          <p:cNvSpPr txBox="1">
            <a:spLocks/>
          </p:cNvSpPr>
          <p:nvPr/>
        </p:nvSpPr>
        <p:spPr bwMode="black">
          <a:xfrm>
            <a:off x="182918" y="1822673"/>
            <a:ext cx="4933467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Redevelopment plan 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2A637A-A170-A3BD-0808-90B01958E47A}"/>
              </a:ext>
            </a:extLst>
          </p:cNvPr>
          <p:cNvSpPr/>
          <p:nvPr/>
        </p:nvSpPr>
        <p:spPr>
          <a:xfrm>
            <a:off x="5301673" y="-1"/>
            <a:ext cx="6890327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E18A0C-BF94-2CE7-3BF0-F1FF87C2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3476" y="841678"/>
            <a:ext cx="4434016" cy="5174643"/>
          </a:xfrm>
        </p:spPr>
        <p:txBody>
          <a:bodyPr anchor="ctr">
            <a:noAutofit/>
          </a:bodyPr>
          <a:lstStyle/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Introduction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Existing Conditions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Definitions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Use and Bulk Regulations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Building and Site Design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 Consistency</a:t>
            </a:r>
          </a:p>
          <a:p>
            <a:pPr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 Implementation</a:t>
            </a:r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9F0B4ACB-DAD1-E857-181C-B0505A8721D6}"/>
              </a:ext>
            </a:extLst>
          </p:cNvPr>
          <p:cNvSpPr/>
          <p:nvPr/>
        </p:nvSpPr>
        <p:spPr>
          <a:xfrm>
            <a:off x="9023934" y="2078182"/>
            <a:ext cx="886117" cy="8312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8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6CE9BB9-5F1A-9A64-6718-6A1E17AF5ED7}"/>
              </a:ext>
            </a:extLst>
          </p:cNvPr>
          <p:cNvSpPr txBox="1">
            <a:spLocks/>
          </p:cNvSpPr>
          <p:nvPr/>
        </p:nvSpPr>
        <p:spPr bwMode="black">
          <a:xfrm>
            <a:off x="182918" y="1822673"/>
            <a:ext cx="4933467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Redevelopment area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EB9BC4-C868-5AC3-FA17-8AAEAC02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" b="1891"/>
          <a:stretch/>
        </p:blipFill>
        <p:spPr bwMode="auto">
          <a:xfrm>
            <a:off x="6549405" y="88579"/>
            <a:ext cx="5023825" cy="66808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2999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6CE9BB9-5F1A-9A64-6718-6A1E17AF5ED7}"/>
              </a:ext>
            </a:extLst>
          </p:cNvPr>
          <p:cNvSpPr txBox="1">
            <a:spLocks/>
          </p:cNvSpPr>
          <p:nvPr/>
        </p:nvSpPr>
        <p:spPr bwMode="black">
          <a:xfrm>
            <a:off x="182918" y="1822673"/>
            <a:ext cx="4933467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Redevelopment area Land 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6A9025-7245-C925-AF6E-C3DD4DD1B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10" t="1420" r="1744" b="1558"/>
          <a:stretch>
            <a:fillRect/>
          </a:stretch>
        </p:blipFill>
        <p:spPr>
          <a:xfrm>
            <a:off x="6580825" y="219457"/>
            <a:ext cx="4849176" cy="6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0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821B7518-8D1B-4A72-CDFC-614940643F2E}"/>
              </a:ext>
            </a:extLst>
          </p:cNvPr>
          <p:cNvSpPr txBox="1">
            <a:spLocks/>
          </p:cNvSpPr>
          <p:nvPr/>
        </p:nvSpPr>
        <p:spPr bwMode="black">
          <a:xfrm>
            <a:off x="182919" y="1822673"/>
            <a:ext cx="3517814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rgbClr val="4E0000"/>
                </a:solidFill>
              </a:rPr>
              <a:t>Use and bulk standards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2A637A-A170-A3BD-0808-90B01958E47A}"/>
              </a:ext>
            </a:extLst>
          </p:cNvPr>
          <p:cNvSpPr/>
          <p:nvPr/>
        </p:nvSpPr>
        <p:spPr>
          <a:xfrm>
            <a:off x="3881269" y="0"/>
            <a:ext cx="831073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E18A0C-BF94-2CE7-3BF0-F1FF87C2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770" y="2674486"/>
            <a:ext cx="3743438" cy="4112529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buClr>
                <a:schemeClr val="bg1"/>
              </a:buClr>
              <a:buNone/>
            </a:pPr>
            <a:r>
              <a:rPr lang="en-US" sz="1400" b="1" u="sng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Uses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Dwelling Units above the ground floor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 Gallery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 Studio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Artisanal Workshop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Brewpub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Commercial Office Use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Center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 Services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Restaurants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Retail Sales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Retail Services</a:t>
            </a:r>
          </a:p>
          <a:p>
            <a:pPr>
              <a:spcBef>
                <a:spcPts val="0"/>
              </a:spcBef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combination of the above-listed uses.</a:t>
            </a:r>
          </a:p>
          <a:p>
            <a:pPr marL="0" indent="0">
              <a:spcBef>
                <a:spcPts val="0"/>
              </a:spcBef>
              <a:buClr>
                <a:schemeClr val="bg1"/>
              </a:buClr>
              <a:buNone/>
            </a:pPr>
            <a:endParaRPr lang="en-US" sz="1300" dirty="0">
              <a:solidFill>
                <a:srgbClr val="FE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71DC94-CD2E-BA1F-1E7A-96A660CD14AA}"/>
              </a:ext>
            </a:extLst>
          </p:cNvPr>
          <p:cNvCxnSpPr>
            <a:cxnSpLocks/>
          </p:cNvCxnSpPr>
          <p:nvPr/>
        </p:nvCxnSpPr>
        <p:spPr>
          <a:xfrm>
            <a:off x="3890513" y="2603500"/>
            <a:ext cx="8310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42FF924-9F71-5F01-09A7-71D6805B1F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8" t="10457" r="11458" b="49073"/>
          <a:stretch>
            <a:fillRect/>
          </a:stretch>
        </p:blipFill>
        <p:spPr bwMode="auto">
          <a:xfrm>
            <a:off x="6693408" y="85426"/>
            <a:ext cx="3054607" cy="22371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02047B9D-73A4-E945-D3FF-7F1C5D4A3C18}"/>
              </a:ext>
            </a:extLst>
          </p:cNvPr>
          <p:cNvSpPr/>
          <p:nvPr/>
        </p:nvSpPr>
        <p:spPr>
          <a:xfrm rot="1003360">
            <a:off x="6020961" y="436870"/>
            <a:ext cx="1162964" cy="588776"/>
          </a:xfrm>
          <a:prstGeom prst="rightArrow">
            <a:avLst/>
          </a:prstGeom>
          <a:solidFill>
            <a:srgbClr val="FBB7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384B040-7D7D-3A89-FAF5-A3C9F4C1F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6151"/>
              </p:ext>
            </p:extLst>
          </p:nvPr>
        </p:nvGraphicFramePr>
        <p:xfrm>
          <a:off x="7895709" y="2721274"/>
          <a:ext cx="4192658" cy="3439184"/>
        </p:xfrm>
        <a:graphic>
          <a:graphicData uri="http://schemas.openxmlformats.org/drawingml/2006/table">
            <a:tbl>
              <a:tblPr firstRow="1" firstCol="1" bandRow="1"/>
              <a:tblGrid>
                <a:gridCol w="2280814">
                  <a:extLst>
                    <a:ext uri="{9D8B030D-6E8A-4147-A177-3AD203B41FA5}">
                      <a16:colId xmlns:a16="http://schemas.microsoft.com/office/drawing/2014/main" val="2325751880"/>
                    </a:ext>
                  </a:extLst>
                </a:gridCol>
                <a:gridCol w="1911844">
                  <a:extLst>
                    <a:ext uri="{9D8B030D-6E8A-4147-A177-3AD203B41FA5}">
                      <a16:colId xmlns:a16="http://schemas.microsoft.com/office/drawing/2014/main" val="2346300734"/>
                    </a:ext>
                  </a:extLst>
                </a:gridCol>
              </a:tblGrid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Bulk Standards</a:t>
                      </a: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Requirements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342709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Min. Lot Area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acre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827470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 Density 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dwelling units/acre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650920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 Lot Width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 ft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332941"/>
                  </a:ext>
                </a:extLst>
              </a:tr>
              <a:tr h="30846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Min. Front Yard Setback (Bloomfield Avenue)</a:t>
                      </a: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ft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020584"/>
                  </a:ext>
                </a:extLst>
              </a:tr>
              <a:tr h="30846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Min. Front Yard Setback 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(Park Avenue)</a:t>
                      </a: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ft.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8292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Min. Side Yard Setback 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ft</a:t>
                      </a: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64788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Rear Yard Setback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ft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230959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Building Coverage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40%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4731"/>
                  </a:ext>
                </a:extLst>
              </a:tr>
              <a:tr h="2203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Impervious coverage (%)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192967"/>
                  </a:ext>
                </a:extLst>
              </a:tr>
              <a:tr h="3278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 Building Height (stories/feet)</a:t>
                      </a:r>
                      <a:endParaRPr lang="en-US" sz="11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stories*/ 50 ft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518333"/>
                  </a:ext>
                </a:extLst>
              </a:tr>
              <a:tr h="523265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*4 stories following the change in topography from Bloomfield towards the rear property line along Park Avenue with the fourth floor stepped back</a:t>
                      </a: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473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83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E044E2-3E48-FB27-B5FA-E419E3A84956}"/>
              </a:ext>
            </a:extLst>
          </p:cNvPr>
          <p:cNvSpPr/>
          <p:nvPr/>
        </p:nvSpPr>
        <p:spPr>
          <a:xfrm>
            <a:off x="5266944" y="0"/>
            <a:ext cx="692505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E959E-846B-12F0-86FE-7BC3698E11D1}"/>
              </a:ext>
            </a:extLst>
          </p:cNvPr>
          <p:cNvSpPr txBox="1"/>
          <p:nvPr/>
        </p:nvSpPr>
        <p:spPr>
          <a:xfrm>
            <a:off x="5412443" y="249872"/>
            <a:ext cx="649859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and Unit Design: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Dwelling unit standards: Section 4.4 in terms of bedrooms, size, and affordable housing standards.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air conditioning and laundry facilities in the unit. </a:t>
            </a:r>
          </a:p>
          <a:p>
            <a:pPr lvl="1"/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Driveway and Curb Standards: Section 4.5 in terms of driveway access, driveway &amp; median width, and curbs. 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Parking Standards: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Parking prohibited in front yard and permitted underneath building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Loading Space to be provided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Parking standards for residential apartments, special needs housing, and non-residential uses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On-site Pedestrian Requirements 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Signage/Awning Standards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5AA33-E8F1-1F64-8570-1C030CF526FF}"/>
              </a:ext>
            </a:extLst>
          </p:cNvPr>
          <p:cNvSpPr txBox="1">
            <a:spLocks/>
          </p:cNvSpPr>
          <p:nvPr/>
        </p:nvSpPr>
        <p:spPr bwMode="black">
          <a:xfrm>
            <a:off x="1088175" y="1822673"/>
            <a:ext cx="3517814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Design standards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47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E044E2-3E48-FB27-B5FA-E419E3A84956}"/>
              </a:ext>
            </a:extLst>
          </p:cNvPr>
          <p:cNvSpPr/>
          <p:nvPr/>
        </p:nvSpPr>
        <p:spPr>
          <a:xfrm>
            <a:off x="5266944" y="0"/>
            <a:ext cx="692505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E959E-846B-12F0-86FE-7BC3698E11D1}"/>
              </a:ext>
            </a:extLst>
          </p:cNvPr>
          <p:cNvSpPr txBox="1"/>
          <p:nvPr/>
        </p:nvSpPr>
        <p:spPr>
          <a:xfrm>
            <a:off x="5412443" y="249872"/>
            <a:ext cx="649859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and Residential Standards: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Dwelling unit mix and privacy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Site layout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 </a:t>
            </a:r>
          </a:p>
          <a:p>
            <a:pPr lvl="1"/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materials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Brick, stone, metal panels or siding, fiber-cement lap siding, fiber-cement shingles, clapboard or synthetic alternative, wood or architectural metal individually and in combination.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 materials encouraged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blank facades and buildings shall adhere to the standards listed in the redevelopment plan.</a:t>
            </a:r>
          </a:p>
          <a:p>
            <a:pPr lvl="1"/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Buffers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Minimum 15-foot landscaped buffer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Located within 10 feet of the property line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 screening consisting of evergreen hedges/shrubs and a six-foot privacy fence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5C69F2-0010-D09C-FDF4-9F9B33B997E0}"/>
              </a:ext>
            </a:extLst>
          </p:cNvPr>
          <p:cNvSpPr txBox="1">
            <a:spLocks/>
          </p:cNvSpPr>
          <p:nvPr/>
        </p:nvSpPr>
        <p:spPr bwMode="black">
          <a:xfrm>
            <a:off x="777571" y="1236367"/>
            <a:ext cx="3517814" cy="1090209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Building and site design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building with trees and plants around it&#10;&#10;AI-generated content may be incorrect.">
            <a:extLst>
              <a:ext uri="{FF2B5EF4-FFF2-40B4-BE49-F238E27FC236}">
                <a16:creationId xmlns:a16="http://schemas.microsoft.com/office/drawing/2014/main" id="{F69A8B8A-5E0F-80BD-7F54-4D7E5EE708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77" y="2493901"/>
            <a:ext cx="4899001" cy="326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99968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E044E2-3E48-FB27-B5FA-E419E3A84956}"/>
              </a:ext>
            </a:extLst>
          </p:cNvPr>
          <p:cNvSpPr/>
          <p:nvPr/>
        </p:nvSpPr>
        <p:spPr>
          <a:xfrm>
            <a:off x="5266944" y="0"/>
            <a:ext cx="692505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E959E-846B-12F0-86FE-7BC3698E11D1}"/>
              </a:ext>
            </a:extLst>
          </p:cNvPr>
          <p:cNvSpPr txBox="1"/>
          <p:nvPr/>
        </p:nvSpPr>
        <p:spPr>
          <a:xfrm>
            <a:off x="5412443" y="249872"/>
            <a:ext cx="649859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Façade design standards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Fenestration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Roofs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Screening for mechanical equipment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Trash/Trash Enclosures/Recycling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Utilities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Lighting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5AA33-E8F1-1F64-8570-1C030CF526FF}"/>
              </a:ext>
            </a:extLst>
          </p:cNvPr>
          <p:cNvSpPr txBox="1">
            <a:spLocks/>
          </p:cNvSpPr>
          <p:nvPr/>
        </p:nvSpPr>
        <p:spPr bwMode="black">
          <a:xfrm>
            <a:off x="840765" y="1184094"/>
            <a:ext cx="3517814" cy="1090209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Building and site design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uilding with trees and plants around it&#10;&#10;AI-generated content may be incorrect.">
            <a:extLst>
              <a:ext uri="{FF2B5EF4-FFF2-40B4-BE49-F238E27FC236}">
                <a16:creationId xmlns:a16="http://schemas.microsoft.com/office/drawing/2014/main" id="{8E06AE2D-781C-757D-F15E-54AB699B7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71" y="2441628"/>
            <a:ext cx="4899001" cy="326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49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3145AE-9EBE-25BB-7E73-60E13CBB0E64}"/>
              </a:ext>
            </a:extLst>
          </p:cNvPr>
          <p:cNvSpPr/>
          <p:nvPr/>
        </p:nvSpPr>
        <p:spPr>
          <a:xfrm>
            <a:off x="5184648" y="0"/>
            <a:ext cx="7007352" cy="6858000"/>
          </a:xfrm>
          <a:prstGeom prst="rect">
            <a:avLst/>
          </a:prstGeom>
          <a:solidFill>
            <a:srgbClr val="4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E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1C0276-D807-345A-D47B-B38C26B344D2}"/>
              </a:ext>
            </a:extLst>
          </p:cNvPr>
          <p:cNvSpPr txBox="1"/>
          <p:nvPr/>
        </p:nvSpPr>
        <p:spPr>
          <a:xfrm>
            <a:off x="5294376" y="352318"/>
            <a:ext cx="678789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Stormwater Management Rules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per the pertinent Township ordinances</a:t>
            </a:r>
          </a:p>
          <a:p>
            <a:pPr lvl="1"/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Sustainability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Required: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Landscaping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Management and Recycling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Encouraged 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Efficiency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Indoor Air Quality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Efficiency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13515B-98EC-9963-1BE2-F17B12CB0C8B}"/>
              </a:ext>
            </a:extLst>
          </p:cNvPr>
          <p:cNvSpPr txBox="1">
            <a:spLocks/>
          </p:cNvSpPr>
          <p:nvPr/>
        </p:nvSpPr>
        <p:spPr bwMode="black">
          <a:xfrm>
            <a:off x="840765" y="1184094"/>
            <a:ext cx="3517814" cy="1090209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Building and site design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building with trees and plants around it&#10;&#10;AI-generated content may be incorrect.">
            <a:extLst>
              <a:ext uri="{FF2B5EF4-FFF2-40B4-BE49-F238E27FC236}">
                <a16:creationId xmlns:a16="http://schemas.microsoft.com/office/drawing/2014/main" id="{B30FB790-65E3-A8BA-777D-7ECFA07129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71" y="2441628"/>
            <a:ext cx="4899001" cy="326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169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3145AE-9EBE-25BB-7E73-60E13CBB0E64}"/>
              </a:ext>
            </a:extLst>
          </p:cNvPr>
          <p:cNvSpPr/>
          <p:nvPr/>
        </p:nvSpPr>
        <p:spPr>
          <a:xfrm>
            <a:off x="5184648" y="0"/>
            <a:ext cx="7007352" cy="6858000"/>
          </a:xfrm>
          <a:prstGeom prst="rect">
            <a:avLst/>
          </a:prstGeom>
          <a:solidFill>
            <a:srgbClr val="4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E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1C0276-D807-345A-D47B-B38C26B344D2}"/>
              </a:ext>
            </a:extLst>
          </p:cNvPr>
          <p:cNvSpPr txBox="1"/>
          <p:nvPr/>
        </p:nvSpPr>
        <p:spPr>
          <a:xfrm>
            <a:off x="5294376" y="352318"/>
            <a:ext cx="678789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 to Master Plans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Verona Master Plan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Adjacent Municipalities</a:t>
            </a:r>
          </a:p>
          <a:p>
            <a:pPr lvl="1"/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2001 State Development and Redevelopment Plan</a:t>
            </a:r>
          </a:p>
          <a:p>
            <a:pPr lvl="1"/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State Development and Redevelopment Plan</a:t>
            </a:r>
          </a:p>
          <a:p>
            <a:pPr lvl="1"/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CC648B-1EB5-9C63-000B-E7C7762FBCB8}"/>
              </a:ext>
            </a:extLst>
          </p:cNvPr>
          <p:cNvSpPr txBox="1">
            <a:spLocks/>
          </p:cNvSpPr>
          <p:nvPr/>
        </p:nvSpPr>
        <p:spPr bwMode="black">
          <a:xfrm>
            <a:off x="533400" y="1886681"/>
            <a:ext cx="4030133" cy="3212654"/>
          </a:xfrm>
          <a:prstGeom prst="rect">
            <a:avLst/>
          </a:prstGeom>
          <a:noFill/>
          <a:ln>
            <a:solidFill>
              <a:srgbClr val="4E0000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E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PLAN CONSISTENCY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60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CDED-3E88-660B-E7F7-C65C0BEA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8863270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Custom 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4E0000"/>
      </a:accent1>
      <a:accent2>
        <a:srgbClr val="9BAFB5"/>
      </a:accent2>
      <a:accent3>
        <a:srgbClr val="D1CFCD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1334</TotalTime>
  <Words>922</Words>
  <Application>Microsoft Office PowerPoint</Application>
  <PresentationFormat>Widescreen</PresentationFormat>
  <Paragraphs>206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Arial Narrow</vt:lpstr>
      <vt:lpstr>Calibri</vt:lpstr>
      <vt:lpstr>Courier New</vt:lpstr>
      <vt:lpstr>Gill Sans MT</vt:lpstr>
      <vt:lpstr>Wingdings</vt:lpstr>
      <vt:lpstr>Parcel</vt:lpstr>
      <vt:lpstr>383 Bloomfield Avenue Redevelopment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 Avenue Redevelopment Plan</dc:title>
  <dc:creator>Medora Benson</dc:creator>
  <cp:lastModifiedBy>San Chavan</cp:lastModifiedBy>
  <cp:revision>39</cp:revision>
  <cp:lastPrinted>2025-10-23T13:13:04Z</cp:lastPrinted>
  <dcterms:created xsi:type="dcterms:W3CDTF">2023-05-18T12:16:21Z</dcterms:created>
  <dcterms:modified xsi:type="dcterms:W3CDTF">2025-10-23T23:31:31Z</dcterms:modified>
</cp:coreProperties>
</file>